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sldIdLst>
    <p:sldId id="823" r:id="rId3"/>
    <p:sldId id="901" r:id="rId4"/>
    <p:sldId id="873" r:id="rId5"/>
    <p:sldId id="777" r:id="rId6"/>
    <p:sldId id="774" r:id="rId7"/>
    <p:sldId id="836" r:id="rId8"/>
    <p:sldId id="837" r:id="rId9"/>
    <p:sldId id="838" r:id="rId10"/>
    <p:sldId id="1217" r:id="rId11"/>
    <p:sldId id="840" r:id="rId12"/>
    <p:sldId id="841" r:id="rId13"/>
    <p:sldId id="1214" r:id="rId14"/>
    <p:sldId id="645" r:id="rId15"/>
    <p:sldId id="881" r:id="rId16"/>
    <p:sldId id="880" r:id="rId17"/>
    <p:sldId id="882" r:id="rId18"/>
    <p:sldId id="309" r:id="rId19"/>
    <p:sldId id="814" r:id="rId20"/>
    <p:sldId id="892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4189-1AE6-4044-8D7E-6CFD5AB69674}" type="datetimeFigureOut">
              <a:rPr lang="es-AR" smtClean="0"/>
              <a:t>18/4/2023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52750-7E0D-4829-9AF2-6887A9C5736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368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6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8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01DA-8508-4927-9107-7D7B738E10D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07952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FC49-DE41-4D12-B1EA-AC8C45C918B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935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Straight Connector 7"/>
            <p:cNvCxnSpPr/>
            <p:nvPr/>
          </p:nvCxnSpPr>
          <p:spPr>
            <a:xfrm rot="10800000">
              <a:off x="1073151" y="120729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0800000">
              <a:off x="1073151" y="127041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5064-0613-4961-BFED-917EE065AE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2938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6EE0-BB20-4BF2-A48C-E16E11C8D7BD}" type="datetimeFigureOut">
              <a:rPr lang="es-AR"/>
              <a:pPr>
                <a:defRPr/>
              </a:pPr>
              <a:t>18/4/2023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0CAB-8AB6-483B-A922-0907023828CD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791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367E-8926-4361-8B5A-97609B361F93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3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605367" y="2266950"/>
            <a:ext cx="6161617" cy="1162050"/>
          </a:xfrm>
        </p:spPr>
        <p:txBody>
          <a:bodyPr anchor="b"/>
          <a:lstStyle>
            <a:lvl1pPr>
              <a:defRPr sz="360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5367" y="3627439"/>
            <a:ext cx="6170084" cy="534987"/>
          </a:xfrm>
        </p:spPr>
        <p:txBody>
          <a:bodyPr/>
          <a:lstStyle>
            <a:lvl1pPr>
              <a:defRPr sz="2600" smtClean="0"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86663"/>
      </p:ext>
    </p:extLst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2A81-9659-4E96-A9DF-9F7A7DAA7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76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ADC0-24E8-4B03-9CEC-CE0D835AF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4495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3FFE-9280-42FA-91E4-1527B3EA7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2735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5EDB-D426-46F0-BDA4-B83E8DCE3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495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35B5-E42D-4453-8F2D-C09AA833B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693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7313-23D9-4738-B268-3556576446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47844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7B6D-B632-42C8-B792-CAB695328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09476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3891-962B-4F62-B4EF-A62FBF5F4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268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87B8-B73A-4E85-9AD1-37E7E67EC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85642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2FFF-B8F6-4B72-873D-B1D838DE6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55996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E253-7FBC-4DBF-9E9E-0FE3DEDB6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42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Straight Connector 16"/>
            <p:cNvCxnSpPr/>
            <p:nvPr/>
          </p:nvCxnSpPr>
          <p:spPr>
            <a:xfrm>
              <a:off x="518077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"/>
            <p:cNvCxnSpPr/>
            <p:nvPr/>
          </p:nvCxnSpPr>
          <p:spPr>
            <a:xfrm>
              <a:off x="518077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s-ES" noProof="0"/>
              <a:t>Haga clic en el icono para agregar una imagen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9179754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511C-E12D-4E21-A1D9-52E8D81C4E5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8431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0950-B992-4DD4-9030-C9048D0AFE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46210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8ED4-57C8-4D35-A504-EF9B4472852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74297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231-E924-481A-A7D5-417439CE5F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6771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7FE5-7F8D-4328-8927-6B99FFA0AB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7100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7047-C496-4B59-B7D5-7E9F0DDE45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8702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4900" y="1600200"/>
            <a:ext cx="998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C82A1-65A8-4CB7-9BF1-D0560CC14C56}" type="slidenum">
              <a:rPr/>
              <a:pPr>
                <a:defRPr/>
              </a:pPr>
              <a:t>‹#›</a:t>
            </a:fld>
            <a:endParaRPr/>
          </a:p>
        </p:txBody>
      </p:sp>
      <p:grpSp>
        <p:nvGrpSpPr>
          <p:cNvPr id="1031" name="Group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5368" y="341314"/>
            <a:ext cx="1158663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5367" y="2247900"/>
            <a:ext cx="1145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9351" y="6330951"/>
            <a:ext cx="7514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025688-53B2-4F5B-8AD4-25CCEE902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47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2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268288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50863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2073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62038" indent="-239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openxmlformats.org/officeDocument/2006/relationships/hyperlink" Target="https://www.remix3d.com/details/0000000900000000808fe7220000000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Título"/>
          <p:cNvSpPr>
            <a:spLocks noGrp="1"/>
          </p:cNvSpPr>
          <p:nvPr>
            <p:ph type="title" idx="4294967295"/>
          </p:nvPr>
        </p:nvSpPr>
        <p:spPr>
          <a:xfrm>
            <a:off x="1919288" y="476250"/>
            <a:ext cx="8520112" cy="446088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br>
              <a:rPr lang="es-ES" sz="6600">
                <a:solidFill>
                  <a:srgbClr val="0BB5A1"/>
                </a:solidFill>
              </a:rPr>
            </a:br>
            <a:endParaRPr lang="es-ES" sz="6600">
              <a:solidFill>
                <a:srgbClr val="0BB5A1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4" y="981076"/>
            <a:ext cx="5629275" cy="4391025"/>
          </a:xfrm>
          <a:prstGeom prst="rect">
            <a:avLst/>
          </a:prstGeom>
          <a:noFill/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583114" y="1196975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¿Qué vimos?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53548A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800600" y="3068638"/>
            <a:ext cx="5327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Una mirada técnica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237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58342-91D3-4C5C-8A3D-8BE2C759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Trabajo individual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AB8B1-5FC7-42D0-8D30-149E75CF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latin typeface="Arial Black" panose="020B0A04020102020204" pitchFamily="34" charset="0"/>
              </a:rPr>
              <a:t>En una hoja dividida en cuadrantes, los actores contestan en forma individual las preguntas de los cuadrantes</a:t>
            </a:r>
          </a:p>
          <a:p>
            <a:pPr marL="0" indent="0">
              <a:buNone/>
            </a:pPr>
            <a:r>
              <a:rPr lang="es-AR" dirty="0">
                <a:latin typeface="Arial Black" panose="020B0A04020102020204" pitchFamily="34" charset="0"/>
              </a:rPr>
              <a:t>     (10/15 minutos)</a:t>
            </a:r>
          </a:p>
        </p:txBody>
      </p:sp>
    </p:spTree>
    <p:extLst>
      <p:ext uri="{BB962C8B-B14F-4D97-AF65-F5344CB8AC3E}">
        <p14:creationId xmlns:p14="http://schemas.microsoft.com/office/powerpoint/2010/main" val="149060933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58342-91D3-4C5C-8A3D-8BE2C759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Autofit/>
          </a:bodyPr>
          <a:lstStyle/>
          <a:p>
            <a:r>
              <a:rPr lang="es-AR" b="1" dirty="0">
                <a:solidFill>
                  <a:srgbClr val="FF0000"/>
                </a:solidFill>
                <a:latin typeface="Arial Black" panose="020B0A04020102020204" pitchFamily="34" charset="0"/>
              </a:rPr>
              <a:t>Trabajo en pequeño grupo</a:t>
            </a:r>
            <a:br>
              <a:rPr lang="es-A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AR" b="1" dirty="0">
                <a:solidFill>
                  <a:srgbClr val="FF0000"/>
                </a:solidFill>
                <a:latin typeface="Arial Black" panose="020B0A04020102020204" pitchFamily="34" charset="0"/>
              </a:rPr>
              <a:t>(5/7 integrantes heterogéneos,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AB8B1-5FC7-42D0-8D30-149E75CFD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902772"/>
            <a:ext cx="8229600" cy="3221624"/>
          </a:xfrm>
        </p:spPr>
        <p:txBody>
          <a:bodyPr>
            <a:normAutofit/>
          </a:bodyPr>
          <a:lstStyle/>
          <a:p>
            <a:r>
              <a:rPr lang="es-AR" sz="2800" dirty="0">
                <a:latin typeface="Arial Black" panose="020B0A04020102020204" pitchFamily="34" charset="0"/>
              </a:rPr>
              <a:t>En una ronda, los actores se escuchan, socializan sus respuestas y contestan por escrito –consensos y disensos- las preguntas de los cuadrantes. Un portavoz tomará nota por cuadrantes lo elaborado por el grupo.  </a:t>
            </a:r>
          </a:p>
          <a:p>
            <a:pPr marL="0" indent="0">
              <a:buNone/>
            </a:pPr>
            <a:r>
              <a:rPr lang="es-AR" sz="2800" dirty="0">
                <a:latin typeface="Arial Black" panose="020B0A04020102020204" pitchFamily="34" charset="0"/>
              </a:rPr>
              <a:t>           	      (40 minutos)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68ABE8-BF06-4B7D-B55C-B1585EBE60EA}"/>
              </a:ext>
            </a:extLst>
          </p:cNvPr>
          <p:cNvSpPr txBox="1"/>
          <p:nvPr/>
        </p:nvSpPr>
        <p:spPr>
          <a:xfrm>
            <a:off x="3359696" y="16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524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finición de Plenario » Concepto en DefinicionABC">
            <a:extLst>
              <a:ext uri="{FF2B5EF4-FFF2-40B4-BE49-F238E27FC236}">
                <a16:creationId xmlns:a16="http://schemas.microsoft.com/office/drawing/2014/main" id="{CE66CB27-2703-47AF-945D-08673A752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r="16409" b="1"/>
          <a:stretch/>
        </p:blipFill>
        <p:spPr bwMode="auto">
          <a:xfrm>
            <a:off x="313191" y="703383"/>
            <a:ext cx="4546037" cy="43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91282" y="230436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Plenario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0EDCEAD4-58AB-40D5-A16A-C17EFB8126B2}"/>
              </a:ext>
            </a:extLst>
          </p:cNvPr>
          <p:cNvSpPr txBox="1">
            <a:spLocks/>
          </p:cNvSpPr>
          <p:nvPr/>
        </p:nvSpPr>
        <p:spPr>
          <a:xfrm>
            <a:off x="4498400" y="3198564"/>
            <a:ext cx="7972425" cy="3429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>
                <a:latin typeface="Arial Black" pitchFamily="34" charset="0"/>
              </a:rPr>
              <a:t>Los grupos presentan lo trabajado en plenario. </a:t>
            </a:r>
          </a:p>
        </p:txBody>
      </p:sp>
    </p:spTree>
    <p:extLst>
      <p:ext uri="{BB962C8B-B14F-4D97-AF65-F5344CB8AC3E}">
        <p14:creationId xmlns:p14="http://schemas.microsoft.com/office/powerpoint/2010/main" val="382136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2 Marcador de contenido"/>
          <p:cNvSpPr>
            <a:spLocks noGrp="1"/>
          </p:cNvSpPr>
          <p:nvPr>
            <p:ph idx="4294967295"/>
          </p:nvPr>
        </p:nvSpPr>
        <p:spPr>
          <a:xfrm>
            <a:off x="2135188" y="17002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r>
              <a:rPr lang="es-AR" dirty="0">
                <a:latin typeface="Arial Black" pitchFamily="34" charset="0"/>
              </a:rPr>
              <a:t> 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40D41-7B11-4D30-8E23-6F8E89FB82C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tint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tint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84995" name="1 Título"/>
          <p:cNvGrpSpPr>
            <a:grpSpLocks noGrp="1"/>
          </p:cNvGrpSpPr>
          <p:nvPr/>
        </p:nvGrpSpPr>
        <p:grpSpPr bwMode="auto">
          <a:xfrm>
            <a:off x="2019300" y="2363511"/>
            <a:ext cx="8345488" cy="1255713"/>
            <a:chOff x="250" y="150"/>
            <a:chExt cx="5257" cy="791"/>
          </a:xfrm>
        </p:grpSpPr>
        <p:pic>
          <p:nvPicPr>
            <p:cNvPr id="84997" name="1 Título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50"/>
              <a:ext cx="5257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8" name="Text Box 1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Período de alternancia</a:t>
              </a:r>
            </a:p>
          </p:txBody>
        </p:sp>
      </p:grpSp>
      <p:pic>
        <p:nvPicPr>
          <p:cNvPr id="84996" name="Picture 7" descr="ANd9GcQ3m4hZTJrDzmgHyh8QM8ODJAbeMF6t1-FgH3DD5wg0FcxcZZ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3564" y="4848226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9435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44645E-ED65-4184-8E20-473BF6C4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F8A8-11F8-452B-ABE0-25CAEA6D5D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1642B-6BA5-4DC8-B738-AF2BF0DBE80A}"/>
              </a:ext>
            </a:extLst>
          </p:cNvPr>
          <p:cNvSpPr txBox="1"/>
          <p:nvPr/>
        </p:nvSpPr>
        <p:spPr>
          <a:xfrm>
            <a:off x="3172178" y="2415822"/>
            <a:ext cx="60621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Hacer el trabajo más transparente y participativo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Bottom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71663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DC138-130E-48D9-9149-E4FF508A9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F8A8-11F8-452B-ABE0-25CAEA6D5D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FDF2E-2F4C-4325-BA80-E05A7858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5163">
            <a:off x="2060264" y="2127263"/>
            <a:ext cx="4114004" cy="2603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2411F-5664-4683-B0C9-C3F7BAEE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8776">
            <a:off x="4195200" y="1700300"/>
            <a:ext cx="4367994" cy="2790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12FAC-2AF3-43F4-BCF9-99AD70C0A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2545">
            <a:off x="5256075" y="1926348"/>
            <a:ext cx="4827052" cy="31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9555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DC138-130E-48D9-9149-E4FF508A9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F8A8-11F8-452B-ABE0-25CAEA6D5D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EB451-06FD-4F9F-9FA0-C576F5A8D6BD}"/>
              </a:ext>
            </a:extLst>
          </p:cNvPr>
          <p:cNvSpPr txBox="1"/>
          <p:nvPr/>
        </p:nvSpPr>
        <p:spPr>
          <a:xfrm>
            <a:off x="1495026" y="0"/>
            <a:ext cx="942326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En forma paralela –en este período de alternancia- se trabajará en pequeños grupos (5-7 integrantes) en estos posibles temas: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400050" indent="-400050">
              <a:buFontTx/>
              <a:buAutoNum type="romanLcParenBoth"/>
              <a:defRPr/>
            </a:pPr>
            <a:r>
              <a:rPr lang="es-ES" b="1" dirty="0">
                <a:solidFill>
                  <a:srgbClr val="FF0000"/>
                </a:solidFill>
              </a:rPr>
              <a:t>Contenidos básicos de la 1537 y su tratamiento efectivo en el PE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s-ES" b="1" dirty="0">
                <a:solidFill>
                  <a:srgbClr val="FF0000"/>
                </a:solidFill>
              </a:rPr>
              <a:t>Cargas horarias mínimas por bloques y totales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s-ES" b="1" dirty="0">
                <a:solidFill>
                  <a:srgbClr val="FF0000"/>
                </a:solidFill>
              </a:rPr>
              <a:t>Actividades reservadas al título (cómo se construyen efectivamente a través de contenidos básicos, asignaturas, actividades)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Incorporación de nuevos contenidos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Alcances del título</a:t>
            </a:r>
          </a:p>
          <a:p>
            <a:pPr marL="400050" indent="-400050">
              <a:buFontTx/>
              <a:buAutoNum type="romanLcParenBoth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Proyectos </a:t>
            </a:r>
            <a:r>
              <a:rPr lang="es-ES" b="1" dirty="0">
                <a:solidFill>
                  <a:srgbClr val="514843"/>
                </a:solidFill>
              </a:rPr>
              <a:t>integradores, fusión de espacios, enciclopedismo</a:t>
            </a:r>
            <a:endParaRPr lang="es-ES" dirty="0">
              <a:solidFill>
                <a:srgbClr val="514843"/>
              </a:solidFill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Flexibilidad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Práctica profesional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s-ES" b="1" dirty="0">
                <a:solidFill>
                  <a:srgbClr val="514843"/>
                </a:solidFill>
                <a:latin typeface="Euphemia"/>
              </a:rPr>
              <a:t>Interdisciplinariedad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Ubicación de asignaturas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s-ES" b="1" dirty="0">
                <a:solidFill>
                  <a:srgbClr val="514843"/>
                </a:solidFill>
                <a:latin typeface="Euphemia"/>
              </a:rPr>
              <a:t>Correlativas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s-ES" b="1" dirty="0">
                <a:solidFill>
                  <a:srgbClr val="514843"/>
                </a:solidFill>
                <a:latin typeface="Euphemia"/>
              </a:rPr>
              <a:t>Articulación horizontal/vertical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s-ES" b="1" dirty="0">
                <a:solidFill>
                  <a:srgbClr val="514843"/>
                </a:solidFill>
                <a:latin typeface="Euphemia"/>
              </a:rPr>
              <a:t> </a:t>
            </a:r>
            <a:r>
              <a:rPr lang="es-ES" b="1" dirty="0" err="1">
                <a:solidFill>
                  <a:srgbClr val="514843"/>
                </a:solidFill>
                <a:latin typeface="Euphemia"/>
              </a:rPr>
              <a:t>Cuatrimestralidad</a:t>
            </a:r>
            <a:endParaRPr lang="es-ES" b="1" dirty="0">
              <a:solidFill>
                <a:srgbClr val="514843"/>
              </a:solidFill>
              <a:latin typeface="Euphemia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s-ES" b="1" dirty="0">
                <a:solidFill>
                  <a:srgbClr val="514843"/>
                </a:solidFill>
                <a:latin typeface="Euphemia"/>
              </a:rPr>
              <a:t>Electivas/Optativas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vii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) Otros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rgbClr val="514843"/>
              </a:solidFill>
              <a:latin typeface="Euphem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La idea es que cada grupo tome uno o más temas.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Discusión, interconsulta y elaboración de un documento escrito como propuesta de cambios del PE para presentar y discutir en la próxima jornada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Conformación de los grupos</a:t>
            </a:r>
          </a:p>
        </p:txBody>
      </p:sp>
    </p:spTree>
    <p:extLst>
      <p:ext uri="{BB962C8B-B14F-4D97-AF65-F5344CB8AC3E}">
        <p14:creationId xmlns:p14="http://schemas.microsoft.com/office/powerpoint/2010/main" val="201742952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2" name="Text Box 4">
            <a:extLst>
              <a:ext uri="{FF2B5EF4-FFF2-40B4-BE49-F238E27FC236}">
                <a16:creationId xmlns:a16="http://schemas.microsoft.com/office/drawing/2014/main" id="{C9CEFB8E-46A7-45B6-8A89-497A8A8D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080" y="123340"/>
            <a:ext cx="771546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Vean, pues, los ingenieros cómo para ser ingeniero no basta con ser ingeniero.</a:t>
            </a:r>
            <a:r>
              <a:rPr kumimoji="0" lang="es-MX" alt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Mientras se están ocupando en su faena particular, la historia les quita el suelo de debajo de los pies. Es preciso estar alerta y salir del propio oficio: otear  bien el paisaje de la vida que es siempre total. </a:t>
            </a: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La facultad suprema para vivir no la da ningún oficio ni ninguna ciencia, es la sinopsis de todos los oficios y de todas las ciencias. La vida humana y todo en ella es un constante y absoluto riesgo»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José Ortega y Gasset, 1933</a:t>
            </a: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José Ortega y Gasset - Universo Lorca">
            <a:extLst>
              <a:ext uri="{FF2B5EF4-FFF2-40B4-BE49-F238E27FC236}">
                <a16:creationId xmlns:a16="http://schemas.microsoft.com/office/drawing/2014/main" id="{025B6060-4D72-4096-9657-C7AAB9E8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9" y="2467173"/>
            <a:ext cx="2271098" cy="30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290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CDB4B-1F04-4A8D-8307-D450684B41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294" y="354842"/>
            <a:ext cx="10736439" cy="3906838"/>
          </a:xfrm>
          <a:solidFill>
            <a:schemeClr val="bg1"/>
          </a:solidFill>
        </p:spPr>
        <p:txBody>
          <a:bodyPr/>
          <a:lstStyle/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Bandura, A. (1986).Social Foundations of Thought and Action. A Social Cognitive Theory, Englewood Cliffs, Prentice Hall.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Bean, J. (1980). Student Attrition, Intensions and Confidence: Research in Higher  Education, 17, 291-320.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Bean, J. P. (1982). Conceptual Models of Student Attrition.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E. T.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Pascarella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(Ed.).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Directions for Institutional Research: Studying Student Attrition, San Francisco USA: Jossey-Bass. Nº 36: 17-28.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Braxton, J., A. Sullivan and R. Johnson Jr. (1997). Appraising Tinto’s theory of college student departure. In: J.C. Smart (Ed.), Higher education: Handbook of theory and research.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New York. USA. pp. 107-164.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Brunner, J. J. (2005). Educación en Chile: El Peso de las Desigualdades. En VV.AA., Conferencias Presidenciales de Humanidades. Santiago de Chile: Presidencia de la República.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Brunner, J. J. (2006). Sistema privatizado y mercados universitarios: competencia reputacional y sus efectos. Informe elaborado en el marco del proyecto FONDECYT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1050138.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Consejo Federal de Decanos de Ingeniería (CONFEDI). Marco conceptual y definición de estándares de acreditación de las carreras de ingeniería. Aprobado por asamblea de asamblea de CONFEDI. Oro Verde, mayo de 2017.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Gei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A. (2018). Presentación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Audeas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Bs As., FA-UBA, agosto de 2018.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AR" sz="1200" dirty="0" err="1">
                <a:latin typeface="Arial" panose="020B0604020202020204" pitchFamily="34" charset="0"/>
                <a:cs typeface="Arial" panose="020B0604020202020204" pitchFamily="34" charset="0"/>
              </a:rPr>
              <a:t>Himmel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, E. (2002). Modelos de análisis de la deserción estudiantil en la educación superior. </a:t>
            </a:r>
            <a:r>
              <a:rPr lang="es-AR" sz="1200" i="1" dirty="0">
                <a:latin typeface="Arial" panose="020B0604020202020204" pitchFamily="34" charset="0"/>
                <a:cs typeface="Arial" panose="020B0604020202020204" pitchFamily="34" charset="0"/>
              </a:rPr>
              <a:t>Revista Calidad de la Educación. 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Consejo Superior de Educación. Ministerio de Educación, 17, 91-108.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Cabrera, A., A. Nora and M. Castañeda (1993).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College Persistence: Structural Equations Modelling Test of Integrated Model of Student Retention. Journal of Higher Education. Vol. 64, N° 2: 123-320.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Collen, A. and W.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Gasparski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(1995). Design &amp; Systems: General Applications of Methodology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Praxiology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). Transaction Publishers, U.S. 480 pp.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Dohmen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D. (2000). Vouchers in higher education. A practical approach. Paper presented at the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ECER 2000-Conference, 20-23 September 2000, Edinburgh.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FiBS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-Forum Nº 4, Cologne.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Donoso, S. y E.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Schiefelbein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(2007). Análisis de los modelos explicativos de retención de estudiantes en la universidad: una visión desde la desigualdad social.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Pedagógicos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Vol. 33, N° 1: 7-17.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es-ES" sz="1200" dirty="0" err="1"/>
              <a:t>Himmel</a:t>
            </a:r>
            <a:r>
              <a:rPr lang="es-ES" sz="1200" dirty="0"/>
              <a:t>, E. (2002). Modelos de análisis de la deserción estudiantil en la educación superior. Revista Calidad de la Educación. Consejo Superior de Educación. Ministerio de Educación, Chile. </a:t>
            </a:r>
            <a:r>
              <a:rPr lang="en-US" sz="1200" dirty="0"/>
              <a:t>N° 17: 91-108.</a:t>
            </a:r>
            <a:endParaRPr lang="es-ES" sz="1200" dirty="0"/>
          </a:p>
          <a:p>
            <a:pPr lvl="0">
              <a:buClrTx/>
              <a:defRPr/>
            </a:pPr>
            <a:endParaRPr lang="es-ES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/>
            <a:endParaRPr lang="en-US" altLang="en-US" sz="3200" dirty="0">
              <a:latin typeface="Arial Black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71E3F-716B-45EC-B91E-75A9AE92EACD}"/>
              </a:ext>
            </a:extLst>
          </p:cNvPr>
          <p:cNvSpPr txBox="1"/>
          <p:nvPr/>
        </p:nvSpPr>
        <p:spPr>
          <a:xfrm>
            <a:off x="1775190" y="0"/>
            <a:ext cx="585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322715982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CDB4B-1F04-4A8D-8307-D450684B41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71E3F-716B-45EC-B91E-75A9AE92EACD}"/>
              </a:ext>
            </a:extLst>
          </p:cNvPr>
          <p:cNvSpPr txBox="1"/>
          <p:nvPr/>
        </p:nvSpPr>
        <p:spPr>
          <a:xfrm>
            <a:off x="1775190" y="231422"/>
            <a:ext cx="585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BIBLIOGRAFÍA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84CCE-FBCF-4EAE-9819-8FC5217E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1" y="136525"/>
            <a:ext cx="11680723" cy="704594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Padilla, R. (1999).</a:t>
            </a:r>
            <a:r>
              <a:rPr lang="es-AR" sz="1800" dirty="0" err="1"/>
              <a:t>College</a:t>
            </a:r>
            <a:r>
              <a:rPr lang="es-AR" sz="1800" dirty="0"/>
              <a:t> </a:t>
            </a:r>
            <a:r>
              <a:rPr lang="es-AR" sz="1800" dirty="0" err="1"/>
              <a:t>student</a:t>
            </a:r>
            <a:r>
              <a:rPr lang="es-AR" sz="1800" dirty="0"/>
              <a:t> </a:t>
            </a:r>
            <a:r>
              <a:rPr lang="es-AR" sz="1800" dirty="0" err="1"/>
              <a:t>retention</a:t>
            </a:r>
            <a:r>
              <a:rPr lang="es-AR" sz="1800" dirty="0"/>
              <a:t>: Focus </a:t>
            </a:r>
            <a:r>
              <a:rPr lang="es-AR" sz="1800" dirty="0" err="1"/>
              <a:t>on</a:t>
            </a:r>
            <a:r>
              <a:rPr lang="es-AR" sz="1800" dirty="0"/>
              <a:t> </a:t>
            </a:r>
            <a:r>
              <a:rPr lang="es-AR" sz="1800" dirty="0" err="1"/>
              <a:t>Success</a:t>
            </a:r>
            <a:r>
              <a:rPr lang="es-AR" sz="1800" dirty="0"/>
              <a:t>, </a:t>
            </a:r>
            <a:r>
              <a:rPr lang="es-AR" sz="1800" dirty="0" err="1"/>
              <a:t>Journal</a:t>
            </a:r>
            <a:r>
              <a:rPr lang="es-AR" sz="1800" dirty="0"/>
              <a:t> </a:t>
            </a:r>
            <a:r>
              <a:rPr lang="es-AR" sz="1800" dirty="0" err="1"/>
              <a:t>of</a:t>
            </a:r>
            <a:r>
              <a:rPr lang="es-AR" sz="1800" dirty="0"/>
              <a:t> </a:t>
            </a:r>
            <a:r>
              <a:rPr lang="es-AR" sz="1800" dirty="0" err="1"/>
              <a:t>College</a:t>
            </a:r>
            <a:r>
              <a:rPr lang="es-AR" sz="1800" dirty="0"/>
              <a:t> </a:t>
            </a:r>
            <a:r>
              <a:rPr lang="es-AR" sz="1800" dirty="0" err="1"/>
              <a:t>Retention</a:t>
            </a:r>
            <a:r>
              <a:rPr lang="es-AR" sz="1800" dirty="0"/>
              <a:t>: </a:t>
            </a:r>
            <a:r>
              <a:rPr lang="es-AR" sz="1800" dirty="0" err="1"/>
              <a:t>Research</a:t>
            </a:r>
            <a:r>
              <a:rPr lang="es-AR" sz="1800" dirty="0"/>
              <a:t>, </a:t>
            </a:r>
            <a:r>
              <a:rPr lang="es-AR" sz="1800" dirty="0" err="1"/>
              <a:t>Theory</a:t>
            </a:r>
            <a:r>
              <a:rPr lang="es-AR" sz="1800" dirty="0"/>
              <a:t> and </a:t>
            </a:r>
            <a:r>
              <a:rPr lang="es-AR" sz="1800" dirty="0" err="1"/>
              <a:t>Practice</a:t>
            </a:r>
            <a:r>
              <a:rPr lang="es-AR" sz="1800" dirty="0"/>
              <a:t>, 1(2), 13-26.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 err="1"/>
              <a:t>Pascarella</a:t>
            </a:r>
            <a:r>
              <a:rPr lang="es-AR" sz="1800" dirty="0"/>
              <a:t>, E. (1985). </a:t>
            </a:r>
            <a:r>
              <a:rPr lang="es-AR" sz="1800" dirty="0" err="1"/>
              <a:t>College</a:t>
            </a:r>
            <a:r>
              <a:rPr lang="es-AR" sz="1800" dirty="0"/>
              <a:t> </a:t>
            </a:r>
            <a:r>
              <a:rPr lang="es-AR" sz="1800" dirty="0" err="1"/>
              <a:t>environmental</a:t>
            </a:r>
            <a:r>
              <a:rPr lang="es-AR" sz="1800" dirty="0"/>
              <a:t> </a:t>
            </a:r>
            <a:r>
              <a:rPr lang="es-AR" sz="1800" dirty="0" err="1"/>
              <a:t>influences</a:t>
            </a:r>
            <a:r>
              <a:rPr lang="es-AR" sz="1800" dirty="0"/>
              <a:t> </a:t>
            </a:r>
            <a:r>
              <a:rPr lang="es-AR" sz="1800" dirty="0" err="1"/>
              <a:t>on</a:t>
            </a:r>
            <a:r>
              <a:rPr lang="es-AR" sz="1800" dirty="0"/>
              <a:t> </a:t>
            </a:r>
            <a:r>
              <a:rPr lang="es-AR" sz="1800" dirty="0" err="1"/>
              <a:t>learning</a:t>
            </a:r>
            <a:r>
              <a:rPr lang="es-AR" sz="1800" dirty="0"/>
              <a:t> and </a:t>
            </a:r>
            <a:r>
              <a:rPr lang="es-AR" sz="1800" dirty="0" err="1"/>
              <a:t>development</a:t>
            </a:r>
            <a:r>
              <a:rPr lang="es-AR" sz="1800" dirty="0"/>
              <a:t>: A </a:t>
            </a:r>
            <a:r>
              <a:rPr lang="es-AR" sz="1800" dirty="0" err="1"/>
              <a:t>critical</a:t>
            </a:r>
            <a:r>
              <a:rPr lang="es-AR" sz="1800" dirty="0"/>
              <a:t> </a:t>
            </a:r>
            <a:r>
              <a:rPr lang="es-AR" sz="1800" dirty="0" err="1"/>
              <a:t>review</a:t>
            </a:r>
            <a:r>
              <a:rPr lang="es-AR" sz="1800" dirty="0"/>
              <a:t> and </a:t>
            </a:r>
            <a:r>
              <a:rPr lang="es-AR" sz="1800" dirty="0" err="1"/>
              <a:t>synthesis</a:t>
            </a:r>
            <a:r>
              <a:rPr lang="es-AR" sz="1800" dirty="0"/>
              <a:t>. In: J. C. Smart (Ed.), </a:t>
            </a:r>
            <a:r>
              <a:rPr lang="es-AR" sz="1800" dirty="0" err="1"/>
              <a:t>Higher</a:t>
            </a:r>
            <a:r>
              <a:rPr lang="es-AR" sz="1800" dirty="0"/>
              <a:t> </a:t>
            </a:r>
            <a:r>
              <a:rPr lang="es-AR" sz="1800" dirty="0" err="1"/>
              <a:t>education</a:t>
            </a:r>
            <a:r>
              <a:rPr lang="es-AR" sz="1800" dirty="0"/>
              <a:t>: </a:t>
            </a:r>
            <a:r>
              <a:rPr lang="es-AR" sz="1800" dirty="0" err="1"/>
              <a:t>Handbook</a:t>
            </a:r>
            <a:r>
              <a:rPr lang="es-AR" sz="1800" dirty="0"/>
              <a:t> </a:t>
            </a:r>
            <a:r>
              <a:rPr lang="es-AR" sz="1800" dirty="0" err="1"/>
              <a:t>of</a:t>
            </a:r>
            <a:r>
              <a:rPr lang="es-AR" sz="1800" dirty="0"/>
              <a:t> </a:t>
            </a:r>
            <a:r>
              <a:rPr lang="es-AR" sz="1800" dirty="0" err="1"/>
              <a:t>theory</a:t>
            </a:r>
            <a:r>
              <a:rPr lang="es-AR" sz="1800" dirty="0"/>
              <a:t> and </a:t>
            </a:r>
            <a:r>
              <a:rPr lang="es-AR" sz="1800" dirty="0" err="1"/>
              <a:t>research</a:t>
            </a:r>
            <a:r>
              <a:rPr lang="es-AR" sz="1800" dirty="0"/>
              <a:t>. Vol. 1. New York: </a:t>
            </a:r>
            <a:r>
              <a:rPr lang="es-AR" sz="1800" dirty="0" err="1"/>
              <a:t>Agathon</a:t>
            </a:r>
            <a:r>
              <a:rPr lang="es-AR" sz="18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 err="1"/>
              <a:t>Pascarella</a:t>
            </a:r>
            <a:r>
              <a:rPr lang="es-AR" sz="1800" dirty="0"/>
              <a:t>, E. and P. </a:t>
            </a:r>
            <a:r>
              <a:rPr lang="es-AR" sz="1800" dirty="0" err="1"/>
              <a:t>Terenzini</a:t>
            </a:r>
            <a:r>
              <a:rPr lang="es-AR" sz="1800" dirty="0"/>
              <a:t> (1980). </a:t>
            </a:r>
            <a:r>
              <a:rPr lang="es-AR" sz="1800" dirty="0" err="1"/>
              <a:t>Predicting</a:t>
            </a:r>
            <a:r>
              <a:rPr lang="es-AR" sz="1800" dirty="0"/>
              <a:t> </a:t>
            </a:r>
            <a:r>
              <a:rPr lang="es-AR" sz="1800" dirty="0" err="1"/>
              <a:t>freshman</a:t>
            </a:r>
            <a:r>
              <a:rPr lang="es-AR" sz="1800" dirty="0"/>
              <a:t> </a:t>
            </a:r>
            <a:r>
              <a:rPr lang="es-AR" sz="1800" dirty="0" err="1"/>
              <a:t>persistence</a:t>
            </a:r>
            <a:r>
              <a:rPr lang="es-AR" sz="1800" dirty="0"/>
              <a:t> and </a:t>
            </a:r>
            <a:r>
              <a:rPr lang="es-AR" sz="1800" dirty="0" err="1"/>
              <a:t>voluntary</a:t>
            </a:r>
            <a:r>
              <a:rPr lang="es-AR" sz="1800" dirty="0"/>
              <a:t> </a:t>
            </a:r>
            <a:r>
              <a:rPr lang="es-AR" sz="1800" dirty="0" err="1"/>
              <a:t>dropout</a:t>
            </a:r>
            <a:r>
              <a:rPr lang="es-AR" sz="1800" dirty="0"/>
              <a:t> </a:t>
            </a:r>
            <a:r>
              <a:rPr lang="es-AR" sz="1800" dirty="0" err="1"/>
              <a:t>decisions</a:t>
            </a:r>
            <a:r>
              <a:rPr lang="es-AR" sz="1800" dirty="0"/>
              <a:t> </a:t>
            </a:r>
            <a:r>
              <a:rPr lang="es-AR" sz="1800" dirty="0" err="1"/>
              <a:t>from</a:t>
            </a:r>
            <a:r>
              <a:rPr lang="es-AR" sz="1800" dirty="0"/>
              <a:t> a </a:t>
            </a:r>
            <a:r>
              <a:rPr lang="es-AR" sz="1800" dirty="0" err="1"/>
              <a:t>theoretical</a:t>
            </a:r>
            <a:r>
              <a:rPr lang="es-AR" sz="1800" dirty="0"/>
              <a:t> </a:t>
            </a:r>
            <a:r>
              <a:rPr lang="es-AR" sz="1800" dirty="0" err="1"/>
              <a:t>model</a:t>
            </a:r>
            <a:r>
              <a:rPr lang="es-AR" sz="1800" dirty="0"/>
              <a:t>. </a:t>
            </a:r>
            <a:r>
              <a:rPr lang="es-AR" sz="1800" dirty="0" err="1"/>
              <a:t>Journal</a:t>
            </a:r>
            <a:r>
              <a:rPr lang="es-AR" sz="1800" dirty="0"/>
              <a:t> </a:t>
            </a:r>
            <a:r>
              <a:rPr lang="es-AR" sz="1800" dirty="0" err="1"/>
              <a:t>of</a:t>
            </a:r>
            <a:r>
              <a:rPr lang="es-AR" sz="1800" dirty="0"/>
              <a:t> </a:t>
            </a:r>
            <a:r>
              <a:rPr lang="es-AR" sz="1800" dirty="0" err="1"/>
              <a:t>Higher</a:t>
            </a:r>
            <a:r>
              <a:rPr lang="es-AR" sz="1800" dirty="0"/>
              <a:t> </a:t>
            </a:r>
            <a:r>
              <a:rPr lang="es-AR" sz="1800" dirty="0" err="1"/>
              <a:t>Education</a:t>
            </a:r>
            <a:r>
              <a:rPr lang="es-AR" sz="1800" dirty="0"/>
              <a:t>. Vol. 51, </a:t>
            </a:r>
            <a:r>
              <a:rPr lang="es-AR" sz="1800" dirty="0" err="1"/>
              <a:t>Nº</a:t>
            </a:r>
            <a:r>
              <a:rPr lang="es-AR" sz="1800" dirty="0"/>
              <a:t> 1: 60-75.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Peñaloza </a:t>
            </a:r>
            <a:r>
              <a:rPr lang="es-AR" sz="1800" dirty="0" err="1"/>
              <a:t>Ramela</a:t>
            </a:r>
            <a:r>
              <a:rPr lang="es-AR" sz="1800" dirty="0"/>
              <a:t>, W. (2005). El </a:t>
            </a:r>
            <a:r>
              <a:rPr lang="es-AR" sz="1800" dirty="0" err="1"/>
              <a:t>curriculum</a:t>
            </a:r>
            <a:r>
              <a:rPr lang="es-AR" sz="1800" dirty="0"/>
              <a:t> integral. Lima: Editorial Universidad Nacional  Mayor de San Marcos.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Plencovich, M.C. (2016). Correlatividades. Documento CCA- Buenos Aires: FA- UBA.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Plencovich, M.C. (2016). Correlatividades. Documento CCA, FA- UBA.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Plencovich, M. C. (2018). La construcción de lo académico. El ethos del sistema agrario universitario. </a:t>
            </a:r>
            <a:r>
              <a:rPr lang="es-AR" sz="1800" dirty="0" err="1"/>
              <a:t>Ciccus</a:t>
            </a:r>
            <a:r>
              <a:rPr lang="es-AR" sz="18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Plencovich, María Cristina (2009). </a:t>
            </a:r>
            <a:r>
              <a:rPr lang="es-AR" sz="1800" dirty="0" err="1"/>
              <a:t>Agriculture</a:t>
            </a:r>
            <a:r>
              <a:rPr lang="es-AR" sz="1800" dirty="0"/>
              <a:t> at a </a:t>
            </a:r>
            <a:r>
              <a:rPr lang="es-AR" sz="1800" dirty="0" err="1"/>
              <a:t>Crossroads</a:t>
            </a:r>
            <a:r>
              <a:rPr lang="es-AR" sz="1800" dirty="0"/>
              <a:t>. IAASTD. Island </a:t>
            </a:r>
            <a:r>
              <a:rPr lang="es-AR" sz="1800" dirty="0" err="1"/>
              <a:t>Press</a:t>
            </a:r>
            <a:r>
              <a:rPr lang="es-AR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AR" sz="1800" dirty="0"/>
              <a:t>Plencovich, M.C., </a:t>
            </a:r>
            <a:r>
              <a:rPr lang="es-AR" sz="1800" dirty="0" err="1"/>
              <a:t>Vugman</a:t>
            </a:r>
            <a:r>
              <a:rPr lang="es-AR" sz="1800" dirty="0"/>
              <a:t>, L., </a:t>
            </a:r>
            <a:r>
              <a:rPr lang="es-AR" sz="1800" dirty="0" err="1"/>
              <a:t>Cordon</a:t>
            </a:r>
            <a:r>
              <a:rPr lang="es-AR" sz="1800" dirty="0"/>
              <a:t>, G.,&amp; A Rodríguez (2016). Las elusivas ciencias ambientales. Revista AMBIENS, 2(2),1-15.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Plencovich, M.C. &amp; Solari, F. (2012). Capítulo 1, Los talleres como modalidad participativa de la didáctica universitaria, en Plencovich, María Cristina y Pagano, Eduardo A. (</a:t>
            </a:r>
            <a:r>
              <a:rPr lang="es-AR" sz="1800" dirty="0" err="1"/>
              <a:t>Coords</a:t>
            </a:r>
            <a:r>
              <a:rPr lang="es-AR" sz="1800" dirty="0"/>
              <a:t>.), Los talleres didácticos en el ámbito universitario. La lección de agronomía (pp. 1-24). EFA.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Plencovich, M.C., &amp; Pagano, E. (2012). Ex </a:t>
            </a:r>
            <a:r>
              <a:rPr lang="es-AR" sz="1800" dirty="0" err="1"/>
              <a:t>pedem</a:t>
            </a:r>
            <a:r>
              <a:rPr lang="es-AR" sz="1800" dirty="0"/>
              <a:t> </a:t>
            </a:r>
            <a:r>
              <a:rPr lang="es-AR" sz="1800" dirty="0" err="1"/>
              <a:t>Herculem</a:t>
            </a:r>
            <a:r>
              <a:rPr lang="es-AR" sz="1800" dirty="0"/>
              <a:t>?, Buenos Aires: EFA.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 err="1"/>
              <a:t>Spady</a:t>
            </a:r>
            <a:r>
              <a:rPr lang="es-AR" sz="1800" dirty="0"/>
              <a:t>, W. (1970). </a:t>
            </a:r>
            <a:r>
              <a:rPr lang="es-AR" sz="1800" dirty="0" err="1"/>
              <a:t>Dropouts</a:t>
            </a:r>
            <a:r>
              <a:rPr lang="es-AR" sz="1800" dirty="0"/>
              <a:t> </a:t>
            </a:r>
            <a:r>
              <a:rPr lang="es-AR" sz="1800" dirty="0" err="1"/>
              <a:t>from</a:t>
            </a:r>
            <a:r>
              <a:rPr lang="es-AR" sz="1800" dirty="0"/>
              <a:t> </a:t>
            </a:r>
            <a:r>
              <a:rPr lang="es-AR" sz="1800" dirty="0" err="1"/>
              <a:t>higher</a:t>
            </a:r>
            <a:r>
              <a:rPr lang="es-AR" sz="1800" dirty="0"/>
              <a:t> </a:t>
            </a:r>
            <a:r>
              <a:rPr lang="es-AR" sz="1800" dirty="0" err="1"/>
              <a:t>education</a:t>
            </a:r>
            <a:r>
              <a:rPr lang="es-AR" sz="1800" dirty="0"/>
              <a:t>: </a:t>
            </a:r>
            <a:r>
              <a:rPr lang="es-AR" sz="1800" dirty="0" err="1"/>
              <a:t>An</a:t>
            </a:r>
            <a:r>
              <a:rPr lang="es-AR" sz="1800" dirty="0"/>
              <a:t> </a:t>
            </a:r>
            <a:r>
              <a:rPr lang="es-AR" sz="1800" dirty="0" err="1"/>
              <a:t>interdisciplinary</a:t>
            </a:r>
            <a:r>
              <a:rPr lang="es-AR" sz="1800" dirty="0"/>
              <a:t> </a:t>
            </a:r>
            <a:r>
              <a:rPr lang="es-AR" sz="1800" dirty="0" err="1"/>
              <a:t>review</a:t>
            </a:r>
            <a:r>
              <a:rPr lang="es-AR" sz="1800" dirty="0"/>
              <a:t> and 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 err="1"/>
              <a:t>synthesis</a:t>
            </a:r>
            <a:r>
              <a:rPr lang="es-AR" sz="1800" dirty="0"/>
              <a:t>. </a:t>
            </a:r>
            <a:r>
              <a:rPr lang="es-AR" sz="1800" dirty="0" err="1"/>
              <a:t>Interchange</a:t>
            </a:r>
            <a:r>
              <a:rPr lang="es-AR" sz="1800" dirty="0"/>
              <a:t>. Vol. 19, </a:t>
            </a:r>
            <a:r>
              <a:rPr lang="es-AR" sz="1800" dirty="0" err="1"/>
              <a:t>Nº</a:t>
            </a:r>
            <a:r>
              <a:rPr lang="es-AR" sz="1800" dirty="0"/>
              <a:t> 1: 109-121.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Tinto, V. (1989). Definir la deserción: una cuestión de perspectiva. Revista de Educación Superior, </a:t>
            </a:r>
            <a:r>
              <a:rPr lang="es-AR" sz="1800" dirty="0" err="1"/>
              <a:t>Nº</a:t>
            </a:r>
            <a:r>
              <a:rPr lang="es-AR" sz="1800" dirty="0"/>
              <a:t> 71, ANUIES, México.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 err="1"/>
              <a:t>Shipman</a:t>
            </a:r>
            <a:r>
              <a:rPr lang="es-AR" sz="1800" dirty="0"/>
              <a:t>, M. D. (1988). </a:t>
            </a:r>
            <a:r>
              <a:rPr lang="es-AR" sz="1800" dirty="0" err="1"/>
              <a:t>The</a:t>
            </a:r>
            <a:r>
              <a:rPr lang="es-AR" sz="1800" dirty="0"/>
              <a:t> </a:t>
            </a:r>
            <a:r>
              <a:rPr lang="es-AR" sz="1800" dirty="0" err="1"/>
              <a:t>limitations</a:t>
            </a:r>
            <a:r>
              <a:rPr lang="es-AR" sz="1800" dirty="0"/>
              <a:t> </a:t>
            </a:r>
            <a:r>
              <a:rPr lang="es-AR" sz="1800" dirty="0" err="1"/>
              <a:t>of</a:t>
            </a:r>
            <a:r>
              <a:rPr lang="es-AR" sz="1800" dirty="0"/>
              <a:t> social </a:t>
            </a:r>
            <a:r>
              <a:rPr lang="es-AR" sz="1800" dirty="0" err="1"/>
              <a:t>research</a:t>
            </a:r>
            <a:r>
              <a:rPr lang="es-AR" sz="1800" dirty="0"/>
              <a:t>. London: Longman.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s-AR" sz="1800" dirty="0"/>
              <a:t>Tinto, V. (1975). </a:t>
            </a:r>
            <a:r>
              <a:rPr lang="es-AR" sz="1800" dirty="0" err="1"/>
              <a:t>Dropouts</a:t>
            </a:r>
            <a:r>
              <a:rPr lang="es-AR" sz="1800" dirty="0"/>
              <a:t> </a:t>
            </a:r>
            <a:r>
              <a:rPr lang="es-AR" sz="1800" dirty="0" err="1"/>
              <a:t>from</a:t>
            </a:r>
            <a:r>
              <a:rPr lang="es-AR" sz="1800" dirty="0"/>
              <a:t> </a:t>
            </a:r>
            <a:r>
              <a:rPr lang="es-AR" sz="1800" dirty="0" err="1"/>
              <a:t>Higher</a:t>
            </a:r>
            <a:r>
              <a:rPr lang="es-AR" sz="1800" dirty="0"/>
              <a:t> </a:t>
            </a:r>
            <a:r>
              <a:rPr lang="es-AR" sz="1800" dirty="0" err="1"/>
              <a:t>Education</a:t>
            </a:r>
            <a:r>
              <a:rPr lang="es-AR" sz="1800" dirty="0"/>
              <a:t>, a </a:t>
            </a:r>
            <a:r>
              <a:rPr lang="es-AR" sz="1800" dirty="0" err="1"/>
              <a:t>Theoretical</a:t>
            </a:r>
            <a:r>
              <a:rPr lang="es-AR" sz="1800" dirty="0"/>
              <a:t> </a:t>
            </a:r>
            <a:r>
              <a:rPr lang="es-AR" sz="1800" dirty="0" err="1"/>
              <a:t>Synthesis</a:t>
            </a:r>
            <a:r>
              <a:rPr lang="es-AR" sz="1800" dirty="0"/>
              <a:t> </a:t>
            </a:r>
            <a:r>
              <a:rPr lang="es-AR" sz="1800" dirty="0" err="1"/>
              <a:t>of</a:t>
            </a:r>
            <a:r>
              <a:rPr lang="es-AR" sz="1800" dirty="0"/>
              <a:t> </a:t>
            </a:r>
            <a:r>
              <a:rPr lang="es-AR" sz="1800" dirty="0" err="1"/>
              <a:t>Recent</a:t>
            </a:r>
            <a:r>
              <a:rPr lang="es-AR" sz="1800" dirty="0"/>
              <a:t> </a:t>
            </a:r>
            <a:r>
              <a:rPr lang="es-AR" sz="1800" dirty="0" err="1"/>
              <a:t>Research</a:t>
            </a:r>
            <a:r>
              <a:rPr lang="es-AR" sz="1800" dirty="0"/>
              <a:t>, </a:t>
            </a:r>
            <a:r>
              <a:rPr lang="es-AR" sz="1800" dirty="0" err="1"/>
              <a:t>Review</a:t>
            </a:r>
            <a:r>
              <a:rPr lang="es-AR" sz="1800" dirty="0"/>
              <a:t> </a:t>
            </a:r>
            <a:r>
              <a:rPr lang="es-AR" sz="1800" dirty="0" err="1"/>
              <a:t>of</a:t>
            </a:r>
            <a:r>
              <a:rPr lang="es-AR" sz="1800" dirty="0"/>
              <a:t> </a:t>
            </a:r>
            <a:r>
              <a:rPr lang="es-AR" sz="1800" dirty="0" err="1"/>
              <a:t>Higher</a:t>
            </a:r>
            <a:r>
              <a:rPr lang="es-AR" sz="1800" dirty="0"/>
              <a:t> </a:t>
            </a:r>
            <a:r>
              <a:rPr lang="es-AR" sz="1800" dirty="0" err="1"/>
              <a:t>Education</a:t>
            </a:r>
            <a:r>
              <a:rPr lang="es-AR" sz="1800" dirty="0"/>
              <a:t> 45 (1), p . 89-125.</a:t>
            </a:r>
          </a:p>
        </p:txBody>
      </p:sp>
    </p:spTree>
    <p:extLst>
      <p:ext uri="{BB962C8B-B14F-4D97-AF65-F5344CB8AC3E}">
        <p14:creationId xmlns:p14="http://schemas.microsoft.com/office/powerpoint/2010/main" val="27993054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50" dirty="0" err="1">
                <a:solidFill>
                  <a:srgbClr val="000000"/>
                </a:solidFill>
                <a:latin typeface="Arial Black" panose="020B0A04020102020204" pitchFamily="34" charset="0"/>
              </a:rPr>
              <a:t>Retos</a:t>
            </a:r>
            <a:r>
              <a:rPr lang="fr-FR" sz="405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fr-FR" sz="4050" dirty="0" err="1">
                <a:solidFill>
                  <a:srgbClr val="000000"/>
                </a:solidFill>
                <a:latin typeface="Arial Black" panose="020B0A04020102020204" pitchFamily="34" charset="0"/>
              </a:rPr>
              <a:t>del</a:t>
            </a:r>
            <a:r>
              <a:rPr lang="fr-FR" sz="405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fr-FR" sz="4050" dirty="0" err="1">
                <a:solidFill>
                  <a:srgbClr val="000000"/>
                </a:solidFill>
                <a:latin typeface="Arial Black" panose="020B0A04020102020204" pitchFamily="34" charset="0"/>
              </a:rPr>
              <a:t>futuro</a:t>
            </a:r>
            <a:endParaRPr lang="en-US" sz="405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B487-36FD-4CED-B07A-1A81FC6540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Add a footer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207634-39EA-4956-8B03-5D7AEECE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Incorporar la sustentabilidad, las cuestiones éticas, los derechos emergentes: derecho al ambiente, derecho a la alimentación (discursos compatibles)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Los ODS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IPCC, pactos verdes, mayor salida de la academia, alianzas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Gestión de la calidad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Perspectivas sociales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Digitalización, IA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Bioenergía (dilemas), innovaciones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Pensamiento crítico (además de drones, automatización…y la Internet de las cosas)</a:t>
            </a:r>
          </a:p>
          <a:p>
            <a:pPr marL="0" indent="0">
              <a:buNone/>
            </a:pPr>
            <a:endParaRPr lang="es-ES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525327-255C-47A7-844D-7248A0DE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F403F-9A12-441A-BDA5-18CD0D09ADA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8434" name="Picture 2" descr="Cud Chewing">
            <a:extLst>
              <a:ext uri="{FF2B5EF4-FFF2-40B4-BE49-F238E27FC236}">
                <a16:creationId xmlns:a16="http://schemas.microsoft.com/office/drawing/2014/main" id="{50B98DD0-6165-4903-9E28-5F67EA17A1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03" y="2619012"/>
            <a:ext cx="4288031" cy="31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F00F02-2E16-4765-A94F-B38DEB564ADC}"/>
              </a:ext>
            </a:extLst>
          </p:cNvPr>
          <p:cNvSpPr txBox="1"/>
          <p:nvPr/>
        </p:nvSpPr>
        <p:spPr>
          <a:xfrm>
            <a:off x="3437541" y="681696"/>
            <a:ext cx="6073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Vamos a rumiar un poco sobre estas cuestiones…</a:t>
            </a:r>
          </a:p>
        </p:txBody>
      </p:sp>
    </p:spTree>
    <p:extLst>
      <p:ext uri="{BB962C8B-B14F-4D97-AF65-F5344CB8AC3E}">
        <p14:creationId xmlns:p14="http://schemas.microsoft.com/office/powerpoint/2010/main" val="23597668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Título"/>
          <p:cNvSpPr>
            <a:spLocks noGrp="1"/>
          </p:cNvSpPr>
          <p:nvPr>
            <p:ph type="title" idx="4294967295"/>
          </p:nvPr>
        </p:nvSpPr>
        <p:spPr>
          <a:xfrm>
            <a:off x="1919288" y="476250"/>
            <a:ext cx="8520112" cy="446088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br>
              <a:rPr lang="es-ES" sz="6600">
                <a:solidFill>
                  <a:srgbClr val="0BB5A1"/>
                </a:solidFill>
              </a:rPr>
            </a:br>
            <a:endParaRPr lang="es-ES" sz="6600">
              <a:solidFill>
                <a:srgbClr val="0BB5A1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945550" y="971099"/>
            <a:ext cx="4776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¿Qué percibimos?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53548A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83113" y="4571381"/>
            <a:ext cx="5327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Trabajo individual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	y grupal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pic>
        <p:nvPicPr>
          <p:cNvPr id="7" name="Picture 2" descr="Resultado de imagen para jack taylor">
            <a:extLst>
              <a:ext uri="{FF2B5EF4-FFF2-40B4-BE49-F238E27FC236}">
                <a16:creationId xmlns:a16="http://schemas.microsoft.com/office/drawing/2014/main" id="{B873E3B9-7EB6-4A02-A8D3-6E55C25C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77" y="2050609"/>
            <a:ext cx="5705904" cy="3209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File folder with contents">
                <a:extLst>
                  <a:ext uri="{FF2B5EF4-FFF2-40B4-BE49-F238E27FC236}">
                    <a16:creationId xmlns:a16="http://schemas.microsoft.com/office/drawing/2014/main" id="{7C4B35B3-593E-4E3A-BAFA-D8654AC2CC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247571">
              <a:off x="908199" y="2042690"/>
              <a:ext cx="4174097" cy="2797129"/>
            </p:xfrm>
            <a:graphic>
              <a:graphicData uri="http://schemas.microsoft.com/office/drawing/2017/model3d">
                <am3d:model3d r:embed="rId3">
                  <am3d:spPr>
                    <a:xfrm rot="5247571">
                      <a:off x="0" y="0"/>
                      <a:ext cx="4174097" cy="2797129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3191933" ay="95133" az="127086"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45142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File folder with contents">
                <a:extLst>
                  <a:ext uri="{FF2B5EF4-FFF2-40B4-BE49-F238E27FC236}">
                    <a16:creationId xmlns:a16="http://schemas.microsoft.com/office/drawing/2014/main" id="{7C4B35B3-593E-4E3A-BAFA-D8654AC2CC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247571">
                <a:off x="908199" y="2042690"/>
                <a:ext cx="4174097" cy="27971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36911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body" idx="4294967295"/>
          </p:nvPr>
        </p:nvSpPr>
        <p:spPr>
          <a:xfrm>
            <a:off x="1992313" y="260350"/>
            <a:ext cx="8229600" cy="53911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AR" b="1" dirty="0">
                <a:latin typeface="Arial Black" pitchFamily="34" charset="0"/>
                <a:cs typeface="Times New Roman" pitchFamily="18" charset="0"/>
              </a:rPr>
              <a:t>    </a:t>
            </a:r>
            <a:r>
              <a:rPr lang="es-AR" sz="3600" b="1" dirty="0">
                <a:solidFill>
                  <a:srgbClr val="FF3399"/>
                </a:solidFill>
                <a:latin typeface="Arial Black" pitchFamily="34" charset="0"/>
                <a:cs typeface="Times New Roman" pitchFamily="18" charset="0"/>
              </a:rPr>
              <a:t>Trabajo Individual y grupal</a:t>
            </a:r>
          </a:p>
          <a:p>
            <a:pPr marL="0" indent="0">
              <a:buNone/>
            </a:pPr>
            <a:r>
              <a:rPr lang="es-ES" sz="2800" dirty="0">
                <a:latin typeface="Arial Black" panose="020B0A04020102020204" pitchFamily="34" charset="0"/>
              </a:rPr>
              <a:t>Percepción de los actores sobre la estructura e implementación del plan de estudios.</a:t>
            </a:r>
          </a:p>
          <a:p>
            <a:pPr marL="0" indent="0">
              <a:buNone/>
            </a:pPr>
            <a:r>
              <a:rPr lang="es-ES" sz="2800" dirty="0">
                <a:latin typeface="Arial Black" panose="020B0A04020102020204" pitchFamily="34" charset="0"/>
              </a:rPr>
              <a:t>Trabajo individual, en pequeño grupo y en plenario.</a:t>
            </a:r>
          </a:p>
          <a:p>
            <a:pPr marL="0" indent="0">
              <a:buNone/>
            </a:pPr>
            <a:endParaRPr lang="es-ES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ES" sz="2800" dirty="0">
                <a:latin typeface="Arial Black" panose="020B0A04020102020204" pitchFamily="34" charset="0"/>
              </a:rPr>
              <a:t>	La ventana de los actores</a:t>
            </a:r>
            <a:endParaRPr lang="es-E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latin typeface="Arial Black" panose="020B0A04020102020204" pitchFamily="34" charset="0"/>
              </a:rPr>
              <a:t>	Parte individual (10/15 minutos)</a:t>
            </a:r>
          </a:p>
          <a:p>
            <a:pPr marL="0" indent="0">
              <a:buNone/>
            </a:pPr>
            <a:r>
              <a:rPr lang="es-ES" sz="2400" dirty="0">
                <a:latin typeface="Arial Black" panose="020B0A04020102020204" pitchFamily="34" charset="0"/>
              </a:rPr>
              <a:t>	Parte grupal (40 minutos)</a:t>
            </a:r>
          </a:p>
          <a:p>
            <a:pPr marL="0" indent="0">
              <a:buNone/>
            </a:pPr>
            <a:r>
              <a:rPr lang="es-ES" sz="2400" dirty="0">
                <a:latin typeface="Arial Black" panose="020B0A04020102020204" pitchFamily="34" charset="0"/>
              </a:rPr>
              <a:t>	Plenario (unidad de análisis: la carrera)</a:t>
            </a:r>
          </a:p>
          <a:p>
            <a:pPr marL="0" indent="0">
              <a:buNone/>
            </a:pPr>
            <a:endParaRPr lang="es-E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473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Título"/>
          <p:cNvSpPr>
            <a:spLocks noGrp="1"/>
          </p:cNvSpPr>
          <p:nvPr>
            <p:ph type="title" idx="4294967295"/>
          </p:nvPr>
        </p:nvSpPr>
        <p:spPr>
          <a:xfrm>
            <a:off x="1919288" y="476250"/>
            <a:ext cx="8520112" cy="446088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br>
              <a:rPr lang="es-ES" sz="6600">
                <a:solidFill>
                  <a:srgbClr val="0BB5A1"/>
                </a:solidFill>
              </a:rPr>
            </a:br>
            <a:endParaRPr lang="es-ES" sz="6600">
              <a:solidFill>
                <a:srgbClr val="0BB5A1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475130" y="643035"/>
            <a:ext cx="6984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La ventana de los actores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53548A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pic>
        <p:nvPicPr>
          <p:cNvPr id="7" name="Picture 2" descr="Resultado de imagen para jack taylor">
            <a:extLst>
              <a:ext uri="{FF2B5EF4-FFF2-40B4-BE49-F238E27FC236}">
                <a16:creationId xmlns:a16="http://schemas.microsoft.com/office/drawing/2014/main" id="{B873E3B9-7EB6-4A02-A8D3-6E55C25C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71" y="1907996"/>
            <a:ext cx="5705904" cy="3209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6D7E16-3A9A-423D-859E-D7669613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32" y="1867587"/>
            <a:ext cx="3639719" cy="320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5373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6912" y="3078382"/>
            <a:ext cx="7772400" cy="1470025"/>
          </a:xfrm>
        </p:spPr>
        <p:txBody>
          <a:bodyPr>
            <a:noAutofit/>
          </a:bodyPr>
          <a:lstStyle/>
          <a:p>
            <a:r>
              <a:rPr lang="es-A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La ventana de los actores</a:t>
            </a:r>
            <a:br>
              <a:rPr lang="es-AR" sz="4800" b="1" dirty="0">
                <a:latin typeface="Arial Black" panose="020B0A04020102020204" pitchFamily="34" charset="0"/>
              </a:rPr>
            </a:br>
            <a:r>
              <a:rPr lang="es-AR" sz="2800" b="1" dirty="0">
                <a:latin typeface="Arial Black" panose="020B0A04020102020204" pitchFamily="34" charset="0"/>
              </a:rPr>
              <a:t>Ejercicio crítico de planeamiento estratégico institucional</a:t>
            </a:r>
            <a:br>
              <a:rPr lang="es-AR" sz="2800" b="1" dirty="0">
                <a:latin typeface="Arial Black" panose="020B0A04020102020204" pitchFamily="34" charset="0"/>
              </a:rPr>
            </a:br>
            <a:r>
              <a:rPr lang="es-AR" sz="2800" b="1" dirty="0">
                <a:latin typeface="Arial Black" panose="020B0A04020102020204" pitchFamily="34" charset="0"/>
              </a:rPr>
              <a:t>(para diagnóstico participativo)</a:t>
            </a:r>
          </a:p>
        </p:txBody>
      </p:sp>
    </p:spTree>
    <p:extLst>
      <p:ext uri="{BB962C8B-B14F-4D97-AF65-F5344CB8AC3E}">
        <p14:creationId xmlns:p14="http://schemas.microsoft.com/office/powerpoint/2010/main" val="9162791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/>
              <a:t>La ventana de los actores</a:t>
            </a:r>
            <a:endParaRPr lang="es-ES" sz="4400" b="1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7" y="1341438"/>
            <a:ext cx="8542199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s-ES" sz="3500" dirty="0">
                <a:latin typeface="Arial Black" pitchFamily="34" charset="0"/>
              </a:rPr>
              <a:t>Se trata de cuatro preguntas abiertas sobre la percepción que los actores tienen (en este caso) del plan de estudios</a:t>
            </a:r>
            <a:endParaRPr lang="es-ES" dirty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(i) ¿Qué es lo que me da este plan de estudios y yo quiero que me de? </a:t>
            </a:r>
          </a:p>
          <a:p>
            <a:pPr>
              <a:lnSpc>
                <a:spcPct val="90000"/>
              </a:lnSpc>
            </a:pP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(ii) ¿Qué es lo que me da este plan de estudios y yo </a:t>
            </a:r>
            <a:r>
              <a:rPr lang="es-E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 quiero que me de?; </a:t>
            </a:r>
          </a:p>
          <a:p>
            <a:pPr>
              <a:lnSpc>
                <a:spcPct val="90000"/>
              </a:lnSpc>
            </a:pP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(iii) ¿Qué es lo que </a:t>
            </a:r>
            <a:r>
              <a:rPr lang="es-ES" sz="3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 me da este plan de estudios y yo quiero que me de?;</a:t>
            </a:r>
          </a:p>
          <a:p>
            <a:pPr>
              <a:lnSpc>
                <a:spcPct val="90000"/>
              </a:lnSpc>
            </a:pP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 (iv) ¿Qué es lo que </a:t>
            </a:r>
            <a:r>
              <a:rPr lang="es-ES" sz="3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 me da este plan de estudios y yo </a:t>
            </a:r>
            <a:r>
              <a:rPr lang="es-E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tampoco</a:t>
            </a: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 quiero que me de?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71A5C-C70F-4B30-A7EE-71797D2D6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" y="1637659"/>
            <a:ext cx="1341120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31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id="{E56FADAA-375D-4614-8192-EBC183CA9DE1}"/>
              </a:ext>
            </a:extLst>
          </p:cNvPr>
          <p:cNvSpPr/>
          <p:nvPr/>
        </p:nvSpPr>
        <p:spPr>
          <a:xfrm>
            <a:off x="346315" y="197939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(i) ¿Qué es lo que me da este plan de estudios y yo quiero que me de? 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19CE3D9A-4839-4133-90E1-C9543C19A2E0}"/>
              </a:ext>
            </a:extLst>
          </p:cNvPr>
          <p:cNvSpPr/>
          <p:nvPr/>
        </p:nvSpPr>
        <p:spPr>
          <a:xfrm>
            <a:off x="7273686" y="156389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ii) ¿Qué es lo que me da este plan de estudios y yo 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no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 quiero que me de? 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sp>
        <p:nvSpPr>
          <p:cNvPr id="4" name="9 Rectángulo">
            <a:extLst>
              <a:ext uri="{FF2B5EF4-FFF2-40B4-BE49-F238E27FC236}">
                <a16:creationId xmlns:a16="http://schemas.microsoft.com/office/drawing/2014/main" id="{8DD2FD8A-A909-49DA-9347-34F45B3893E7}"/>
              </a:ext>
            </a:extLst>
          </p:cNvPr>
          <p:cNvSpPr/>
          <p:nvPr/>
        </p:nvSpPr>
        <p:spPr>
          <a:xfrm>
            <a:off x="578968" y="4341642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(iii) ¿Qué es lo que 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no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 me da este plan de estudios y yo quiero que me de? 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sp>
        <p:nvSpPr>
          <p:cNvPr id="5" name="10 Rectángulo">
            <a:extLst>
              <a:ext uri="{FF2B5EF4-FFF2-40B4-BE49-F238E27FC236}">
                <a16:creationId xmlns:a16="http://schemas.microsoft.com/office/drawing/2014/main" id="{2D072F9D-BE1D-46C6-A197-D61B87B3BBA3}"/>
              </a:ext>
            </a:extLst>
          </p:cNvPr>
          <p:cNvSpPr/>
          <p:nvPr/>
        </p:nvSpPr>
        <p:spPr>
          <a:xfrm>
            <a:off x="7273686" y="4217364"/>
            <a:ext cx="421809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(iv) ¿Qué es lo que 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no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 me da este plan de estudios y yo 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tampoco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quiero que me de?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E9AC8E-9662-4971-9667-CCB45505AA0F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9907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D770EE-397F-4D8A-867B-F4B874A2EE61}"/>
              </a:ext>
            </a:extLst>
          </p:cNvPr>
          <p:cNvCxnSpPr/>
          <p:nvPr/>
        </p:nvCxnSpPr>
        <p:spPr>
          <a:xfrm>
            <a:off x="0" y="3429000"/>
            <a:ext cx="1231490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488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DDDDDD"/>
      </a:lt2>
      <a:accent1>
        <a:srgbClr val="FF9933"/>
      </a:accent1>
      <a:accent2>
        <a:srgbClr val="7993B3"/>
      </a:accent2>
      <a:accent3>
        <a:srgbClr val="FFFFFF"/>
      </a:accent3>
      <a:accent4>
        <a:srgbClr val="000000"/>
      </a:accent4>
      <a:accent5>
        <a:srgbClr val="FFCAAD"/>
      </a:accent5>
      <a:accent6>
        <a:srgbClr val="6D85A2"/>
      </a:accent6>
      <a:hlink>
        <a:srgbClr val="CC0000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DDDDDD"/>
        </a:lt2>
        <a:accent1>
          <a:srgbClr val="FF9933"/>
        </a:accent1>
        <a:accent2>
          <a:srgbClr val="7993B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6D85A2"/>
        </a:accent6>
        <a:hlink>
          <a:srgbClr val="CC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1409</Words>
  <Application>Microsoft Office PowerPoint</Application>
  <PresentationFormat>Widescreen</PresentationFormat>
  <Paragraphs>126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Euphemia</vt:lpstr>
      <vt:lpstr>Plantagenet Cherokee</vt:lpstr>
      <vt:lpstr>Times New Roman</vt:lpstr>
      <vt:lpstr>Wingdings</vt:lpstr>
      <vt:lpstr>TS103431380</vt:lpstr>
      <vt:lpstr>1_Office Theme</vt:lpstr>
      <vt:lpstr> </vt:lpstr>
      <vt:lpstr>Retos del futuro</vt:lpstr>
      <vt:lpstr>PowerPoint Presentation</vt:lpstr>
      <vt:lpstr> </vt:lpstr>
      <vt:lpstr>PowerPoint Presentation</vt:lpstr>
      <vt:lpstr> </vt:lpstr>
      <vt:lpstr>La ventana de los actores Ejercicio crítico de planeamiento estratégico institucional (para diagnóstico participativo)</vt:lpstr>
      <vt:lpstr>La ventana de los actores</vt:lpstr>
      <vt:lpstr>PowerPoint Presentation</vt:lpstr>
      <vt:lpstr>Trabajo individual</vt:lpstr>
      <vt:lpstr>Trabajo en pequeño grupo (5/7 integrantes heterogéneos,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 Plencovich</dc:creator>
  <cp:lastModifiedBy>Cris Plencovich</cp:lastModifiedBy>
  <cp:revision>10</cp:revision>
  <dcterms:created xsi:type="dcterms:W3CDTF">2023-04-17T23:25:26Z</dcterms:created>
  <dcterms:modified xsi:type="dcterms:W3CDTF">2023-04-19T01:16:24Z</dcterms:modified>
</cp:coreProperties>
</file>